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no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36"/>
    <p:sldId id="257" r:id="rId37"/>
    <p:sldId id="258" r:id="rId38"/>
    <p:sldId id="259" r:id="rId39"/>
    <p:sldId id="260" r:id="rId40"/>
    <p:sldId id="261" r:id="rId41"/>
    <p:sldId id="262" r:id="rId42"/>
  </p:sldIdLst>
  <p:sldSz cx="18288000" cy="10287000"/>
  <p:notesSz cx="6858000" cy="9144000"/>
  <p:embeddedFontLst>
    <p:embeddedFont>
      <p:font typeface="Arimo" charset="1" panose="020B0604020202020204"/>
      <p:regular r:id="rId6"/>
    </p:embeddedFont>
    <p:embeddedFont>
      <p:font typeface="Arimo Bold" charset="1" panose="020B0704020202020204"/>
      <p:regular r:id="rId7"/>
    </p:embeddedFont>
    <p:embeddedFont>
      <p:font typeface="Arimo Italics" charset="1" panose="020B0604020202090204"/>
      <p:regular r:id="rId8"/>
    </p:embeddedFont>
    <p:embeddedFont>
      <p:font typeface="Arimo Bold Italics" charset="1" panose="020B0704020202090204"/>
      <p:regular r:id="rId9"/>
    </p:embeddedFont>
    <p:embeddedFont>
      <p:font typeface="Poppins" charset="1" panose="00000500000000000000"/>
      <p:regular r:id="rId10"/>
    </p:embeddedFont>
    <p:embeddedFont>
      <p:font typeface="Poppins Bold" charset="1" panose="00000800000000000000"/>
      <p:regular r:id="rId11"/>
    </p:embeddedFont>
    <p:embeddedFont>
      <p:font typeface="Poppins Italics" charset="1" panose="00000500000000000000"/>
      <p:regular r:id="rId12"/>
    </p:embeddedFont>
    <p:embeddedFont>
      <p:font typeface="Poppins Bold Italics" charset="1" panose="00000800000000000000"/>
      <p:regular r:id="rId13"/>
    </p:embeddedFont>
    <p:embeddedFont>
      <p:font typeface="Poppins Thin" charset="1" panose="00000300000000000000"/>
      <p:regular r:id="rId14"/>
    </p:embeddedFont>
    <p:embeddedFont>
      <p:font typeface="Poppins Thin Italics" charset="1" panose="00000300000000000000"/>
      <p:regular r:id="rId15"/>
    </p:embeddedFont>
    <p:embeddedFont>
      <p:font typeface="Poppins Extra-Light" charset="1" panose="00000300000000000000"/>
      <p:regular r:id="rId16"/>
    </p:embeddedFont>
    <p:embeddedFont>
      <p:font typeface="Poppins Extra-Light Italics" charset="1" panose="00000300000000000000"/>
      <p:regular r:id="rId17"/>
    </p:embeddedFont>
    <p:embeddedFont>
      <p:font typeface="Poppins Light" charset="1" panose="00000400000000000000"/>
      <p:regular r:id="rId18"/>
    </p:embeddedFont>
    <p:embeddedFont>
      <p:font typeface="Poppins Light Italics" charset="1" panose="00000400000000000000"/>
      <p:regular r:id="rId19"/>
    </p:embeddedFont>
    <p:embeddedFont>
      <p:font typeface="Poppins Medium" charset="1" panose="00000600000000000000"/>
      <p:regular r:id="rId20"/>
    </p:embeddedFont>
    <p:embeddedFont>
      <p:font typeface="Poppins Medium Italics" charset="1" panose="00000600000000000000"/>
      <p:regular r:id="rId21"/>
    </p:embeddedFont>
    <p:embeddedFont>
      <p:font typeface="Poppins Semi-Bold" charset="1" panose="00000700000000000000"/>
      <p:regular r:id="rId22"/>
    </p:embeddedFont>
    <p:embeddedFont>
      <p:font typeface="Poppins Semi-Bold Italics" charset="1" panose="00000700000000000000"/>
      <p:regular r:id="rId23"/>
    </p:embeddedFont>
    <p:embeddedFont>
      <p:font typeface="Poppins Ultra-Bold" charset="1" panose="00000900000000000000"/>
      <p:regular r:id="rId24"/>
    </p:embeddedFont>
    <p:embeddedFont>
      <p:font typeface="Poppins Ultra-Bold Italics" charset="1" panose="00000900000000000000"/>
      <p:regular r:id="rId25"/>
    </p:embeddedFont>
    <p:embeddedFont>
      <p:font typeface="Poppins Heavy" charset="1" panose="00000A00000000000000"/>
      <p:regular r:id="rId26"/>
    </p:embeddedFont>
    <p:embeddedFont>
      <p:font typeface="Poppins Heavy Italics" charset="1" panose="00000A00000000000000"/>
      <p:regular r:id="rId27"/>
    </p:embeddedFont>
    <p:embeddedFont>
      <p:font typeface="Open Sans" charset="1" panose="020B0606030504020204"/>
      <p:regular r:id="rId28"/>
    </p:embeddedFont>
    <p:embeddedFont>
      <p:font typeface="Open Sans Bold" charset="1" panose="020B0806030504020204"/>
      <p:regular r:id="rId29"/>
    </p:embeddedFont>
    <p:embeddedFont>
      <p:font typeface="Open Sans Italics" charset="1" panose="020B0606030504020204"/>
      <p:regular r:id="rId30"/>
    </p:embeddedFont>
    <p:embeddedFont>
      <p:font typeface="Open Sans Bold Italics" charset="1" panose="020B0806030504020204"/>
      <p:regular r:id="rId31"/>
    </p:embeddedFont>
    <p:embeddedFont>
      <p:font typeface="Open Sans Light" charset="1" panose="020B0306030504020204"/>
      <p:regular r:id="rId32"/>
    </p:embeddedFont>
    <p:embeddedFont>
      <p:font typeface="Open Sans Light Italics" charset="1" panose="020B0306030504020204"/>
      <p:regular r:id="rId33"/>
    </p:embeddedFont>
    <p:embeddedFont>
      <p:font typeface="Open Sans Ultra-Bold" charset="1" panose="00000000000000000000"/>
      <p:regular r:id="rId34"/>
    </p:embeddedFont>
    <p:embeddedFont>
      <p:font typeface="Open Sans Ultra-Bold Italics" charset="1" panose="00000000000000000000"/>
      <p:regular r:id="rId3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no"?><Relationships xmlns="http://schemas.openxmlformats.org/package/2006/relationships"><Relationship Id="rId1" Target="slideMasters/slideMaster1.xml" Type="http://schemas.openxmlformats.org/officeDocument/2006/relationships/slideMaster"/><Relationship Id="rId10" Target="fonts/font10.fntdata" Type="http://schemas.openxmlformats.org/officeDocument/2006/relationships/font"/><Relationship Id="rId11" Target="fonts/font11.fntdata" Type="http://schemas.openxmlformats.org/officeDocument/2006/relationships/font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16" Target="fonts/font16.fntdata" Type="http://schemas.openxmlformats.org/officeDocument/2006/relationships/font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20" Target="fonts/font20.fntdata" Type="http://schemas.openxmlformats.org/officeDocument/2006/relationships/font"/><Relationship Id="rId21" Target="fonts/font21.fntdata" Type="http://schemas.openxmlformats.org/officeDocument/2006/relationships/font"/><Relationship Id="rId22" Target="fonts/font22.fntdata" Type="http://schemas.openxmlformats.org/officeDocument/2006/relationships/font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28" Target="fonts/font28.fntdata" Type="http://schemas.openxmlformats.org/officeDocument/2006/relationships/font"/><Relationship Id="rId29" Target="fonts/font29.fntdata" Type="http://schemas.openxmlformats.org/officeDocument/2006/relationships/font"/><Relationship Id="rId3" Target="viewProps.xml" Type="http://schemas.openxmlformats.org/officeDocument/2006/relationships/viewProps"/><Relationship Id="rId30" Target="fonts/font30.fntdata" Type="http://schemas.openxmlformats.org/officeDocument/2006/relationships/font"/><Relationship Id="rId31" Target="fonts/font31.fntdata" Type="http://schemas.openxmlformats.org/officeDocument/2006/relationships/font"/><Relationship Id="rId32" Target="fonts/font32.fntdata" Type="http://schemas.openxmlformats.org/officeDocument/2006/relationships/font"/><Relationship Id="rId33" Target="fonts/font33.fntdata" Type="http://schemas.openxmlformats.org/officeDocument/2006/relationships/font"/><Relationship Id="rId34" Target="fonts/font34.fntdata" Type="http://schemas.openxmlformats.org/officeDocument/2006/relationships/font"/><Relationship Id="rId35" Target="fonts/font35.fntdata" Type="http://schemas.openxmlformats.org/officeDocument/2006/relationships/font"/><Relationship Id="rId36" Target="slides/slide1.xml" Type="http://schemas.openxmlformats.org/officeDocument/2006/relationships/slide"/><Relationship Id="rId37" Target="slides/slide2.xml" Type="http://schemas.openxmlformats.org/officeDocument/2006/relationships/slide"/><Relationship Id="rId38" Target="slides/slide3.xml" Type="http://schemas.openxmlformats.org/officeDocument/2006/relationships/slide"/><Relationship Id="rId39" Target="slides/slide4.xml" Type="http://schemas.openxmlformats.org/officeDocument/2006/relationships/slide"/><Relationship Id="rId4" Target="theme/theme1.xml" Type="http://schemas.openxmlformats.org/officeDocument/2006/relationships/theme"/><Relationship Id="rId40" Target="slides/slide5.xml" Type="http://schemas.openxmlformats.org/officeDocument/2006/relationships/slide"/><Relationship Id="rId41" Target="slides/slide6.xml" Type="http://schemas.openxmlformats.org/officeDocument/2006/relationships/slide"/><Relationship Id="rId42" Target="slides/slide7.xml" Type="http://schemas.openxmlformats.org/officeDocument/2006/relationships/slide"/><Relationship Id="rId5" Target="tableStyles.xml" Type="http://schemas.openxmlformats.org/officeDocument/2006/relationships/tableStyles"/><Relationship Id="rId6" Target="fonts/font6.fntdata" Type="http://schemas.openxmlformats.org/officeDocument/2006/relationships/font"/><Relationship Id="rId7" Target="fonts/font7.fntdata" Type="http://schemas.openxmlformats.org/officeDocument/2006/relationships/font"/><Relationship Id="rId8" Target="fonts/font8.fntdata" Type="http://schemas.openxmlformats.org/officeDocument/2006/relationships/font"/><Relationship Id="rId9" Target="fonts/font9.fntdata" Type="http://schemas.openxmlformats.org/officeDocument/2006/relationships/font"/></Relationships>
</file>

<file path=ppt/media/image1.png>
</file>

<file path=ppt/media/image10.svg>
</file>

<file path=ppt/media/image2.svg>
</file>

<file path=ppt/media/image3.png>
</file>

<file path=ppt/media/image4.svg>
</file>

<file path=ppt/media/image5.jpe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no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no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svg" Type="http://schemas.openxmlformats.org/officeDocument/2006/relationships/image"/><Relationship Id="rId4" Target="../media/image3.png" Type="http://schemas.openxmlformats.org/officeDocument/2006/relationships/image"/><Relationship Id="rId5" Target="../media/image4.svg" Type="http://schemas.openxmlformats.org/officeDocument/2006/relationships/image"/></Relationships>
</file>

<file path=ppt/slides/_rels/slide2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3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6.jpeg" Type="http://schemas.openxmlformats.org/officeDocument/2006/relationships/image"/></Relationships>
</file>

<file path=ppt/slides/_rels/slide4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7.jpeg" Type="http://schemas.openxmlformats.org/officeDocument/2006/relationships/image"/></Relationships>
</file>

<file path=ppt/slides/_rels/slide5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6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png" Type="http://schemas.openxmlformats.org/officeDocument/2006/relationships/image"/><Relationship Id="rId3" Target="../media/image4.svg" Type="http://schemas.openxmlformats.org/officeDocument/2006/relationships/image"/><Relationship Id="rId4" Target="../media/image8.jpeg" Type="http://schemas.openxmlformats.org/officeDocument/2006/relationships/image"/></Relationships>
</file>

<file path=ppt/slides/_rels/slide7.xml.rels><?xml version="1.0" encoding="UTF-8" standalone="no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Relationship Id="rId3" Target="../media/image10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853278" y="2615657"/>
            <a:ext cx="10946941" cy="8896877"/>
          </a:xfrm>
          <a:custGeom>
            <a:avLst/>
            <a:gdLst/>
            <a:ahLst/>
            <a:cxnLst/>
            <a:rect r="r" b="b" t="t" l="l"/>
            <a:pathLst>
              <a:path h="8896877" w="10946941">
                <a:moveTo>
                  <a:pt x="0" y="0"/>
                </a:moveTo>
                <a:lnTo>
                  <a:pt x="10946941" y="0"/>
                </a:lnTo>
                <a:lnTo>
                  <a:pt x="10946941" y="8896877"/>
                </a:lnTo>
                <a:lnTo>
                  <a:pt x="0" y="889687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-3243554" y="-1718684"/>
            <a:ext cx="5643741" cy="4114800"/>
          </a:xfrm>
          <a:custGeom>
            <a:avLst/>
            <a:gdLst/>
            <a:ahLst/>
            <a:cxnLst/>
            <a:rect r="r" b="b" t="t" l="l"/>
            <a:pathLst>
              <a:path h="4114800" w="5643741">
                <a:moveTo>
                  <a:pt x="0" y="0"/>
                </a:moveTo>
                <a:lnTo>
                  <a:pt x="5643740" y="0"/>
                </a:lnTo>
                <a:lnTo>
                  <a:pt x="5643740" y="4114800"/>
                </a:lnTo>
                <a:lnTo>
                  <a:pt x="0" y="41148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492779" y="1985644"/>
            <a:ext cx="13798176" cy="31578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12319"/>
              </a:lnSpc>
            </a:pPr>
            <a:r>
              <a:rPr lang="en-US" sz="8799" spc="-149">
                <a:solidFill>
                  <a:srgbClr val="FFFFFF"/>
                </a:solidFill>
                <a:latin typeface="Poppins Bold"/>
              </a:rPr>
              <a:t>AVALIAÇÃO N3  ESTRUTURA DE DADOS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492779" y="8601074"/>
            <a:ext cx="6915784" cy="1181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2999">
                <a:solidFill>
                  <a:srgbClr val="D9D9D9"/>
                </a:solidFill>
                <a:latin typeface="Poppins"/>
              </a:rPr>
              <a:t>MATHEUS BAIRRADA DA SILVA</a:t>
            </a:r>
          </a:p>
          <a:p>
            <a:pPr>
              <a:lnSpc>
                <a:spcPts val="4799"/>
              </a:lnSpc>
            </a:pPr>
            <a:r>
              <a:rPr lang="en-US" sz="2999">
                <a:solidFill>
                  <a:srgbClr val="D9D9D9"/>
                </a:solidFill>
                <a:latin typeface="Poppins"/>
              </a:rPr>
              <a:t>NICOLE DANIEL BIGNATI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9998267"/>
            <a:ext cx="9144000" cy="288733"/>
            <a:chOff x="0" y="0"/>
            <a:chExt cx="2408296" cy="760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2408296" cy="76045"/>
            </a:xfrm>
            <a:custGeom>
              <a:avLst/>
              <a:gdLst/>
              <a:ahLst/>
              <a:cxnLst/>
              <a:rect r="r" b="b" t="t" l="l"/>
              <a:pathLst>
                <a:path h="76045" w="2408296">
                  <a:moveTo>
                    <a:pt x="0" y="0"/>
                  </a:moveTo>
                  <a:lnTo>
                    <a:pt x="2408296" y="0"/>
                  </a:lnTo>
                  <a:lnTo>
                    <a:pt x="2408296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9" id="9"/>
          <p:cNvSpPr txBox="true"/>
          <p:nvPr/>
        </p:nvSpPr>
        <p:spPr>
          <a:xfrm rot="0">
            <a:off x="9410965" y="9561607"/>
            <a:ext cx="6915784" cy="581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2999">
                <a:solidFill>
                  <a:srgbClr val="D9D9D9"/>
                </a:solidFill>
                <a:latin typeface="Poppins"/>
              </a:rPr>
              <a:t>26/09/2023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476083" y="5010150"/>
            <a:ext cx="6915784" cy="58102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799"/>
              </a:lnSpc>
            </a:pPr>
            <a:r>
              <a:rPr lang="en-US" sz="2999">
                <a:solidFill>
                  <a:srgbClr val="D9D9D9"/>
                </a:solidFill>
                <a:latin typeface="Poppins"/>
              </a:rPr>
              <a:t>PROFº CARLOS VERÍSSIMO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1002429" y="5960807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7" y="0"/>
                </a:lnTo>
                <a:lnTo>
                  <a:pt x="9005307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77515" y="846451"/>
            <a:ext cx="7045247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DEMONSTRAÇÃO DOS RESULTADOS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3141493"/>
            <a:ext cx="5977589" cy="59686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2700">
                <a:solidFill>
                  <a:srgbClr val="D9D9D9"/>
                </a:solidFill>
                <a:latin typeface="Poppins"/>
              </a:rPr>
              <a:t>Ao iniciar o programa, aparecem 2 botões: 1 para adicionar números e o outro para listá-los. Cada vez que um número for inserido, o código registra o tempo de início e o tempo de término da operação. Essas informações foram usadas para calcular o tempo necessário para inserir cada número na ABB. </a:t>
            </a:r>
          </a:p>
          <a:p>
            <a:pPr>
              <a:lnSpc>
                <a:spcPts val="4302"/>
              </a:lnSpc>
            </a:pP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7722762" y="3274843"/>
            <a:ext cx="9398376" cy="5360011"/>
          </a:xfrm>
          <a:custGeom>
            <a:avLst/>
            <a:gdLst/>
            <a:ahLst/>
            <a:cxnLst/>
            <a:rect r="r" b="b" t="t" l="l"/>
            <a:pathLst>
              <a:path h="5360011" w="9398376">
                <a:moveTo>
                  <a:pt x="0" y="0"/>
                </a:moveTo>
                <a:lnTo>
                  <a:pt x="9398376" y="0"/>
                </a:lnTo>
                <a:lnTo>
                  <a:pt x="9398376" y="5360012"/>
                </a:lnTo>
                <a:lnTo>
                  <a:pt x="0" y="53600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621" t="-53991" r="-78274" b="-100281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677515" y="846451"/>
            <a:ext cx="7045247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DEMONSTRAÇÃO DOS RESULTADOS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63174" y="3507450"/>
            <a:ext cx="4854705" cy="216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2700">
                <a:solidFill>
                  <a:srgbClr val="D9D9D9"/>
                </a:solidFill>
                <a:latin typeface="Poppins"/>
              </a:rPr>
              <a:t>Os números são inseridos respeitando a propriedade de busca binária da árvore. </a:t>
            </a:r>
          </a:p>
          <a:p>
            <a:pPr>
              <a:lnSpc>
                <a:spcPts val="4320"/>
              </a:lnSpc>
            </a:pPr>
          </a:p>
        </p:txBody>
      </p:sp>
      <p:sp>
        <p:nvSpPr>
          <p:cNvPr name="AutoShape 4" id="4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5" id="5"/>
          <p:cNvSpPr/>
          <p:nvPr/>
        </p:nvSpPr>
        <p:spPr>
          <a:xfrm flipH="false" flipV="false" rot="0">
            <a:off x="-2312988" y="5675340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8" y="0"/>
                </a:lnTo>
                <a:lnTo>
                  <a:pt x="9005308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6692320" y="3274843"/>
            <a:ext cx="10721472" cy="4853505"/>
          </a:xfrm>
          <a:custGeom>
            <a:avLst/>
            <a:gdLst/>
            <a:ahLst/>
            <a:cxnLst/>
            <a:rect r="r" b="b" t="t" l="l"/>
            <a:pathLst>
              <a:path h="4853505" w="10721472">
                <a:moveTo>
                  <a:pt x="0" y="0"/>
                </a:moveTo>
                <a:lnTo>
                  <a:pt x="10721472" y="0"/>
                </a:lnTo>
                <a:lnTo>
                  <a:pt x="10721472" y="4853505"/>
                </a:lnTo>
                <a:lnTo>
                  <a:pt x="0" y="4853505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023211" y="7004156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7" y="0"/>
                </a:lnTo>
                <a:lnTo>
                  <a:pt x="9005307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6771243" y="2884801"/>
            <a:ext cx="10312385" cy="5551303"/>
          </a:xfrm>
          <a:custGeom>
            <a:avLst/>
            <a:gdLst/>
            <a:ahLst/>
            <a:cxnLst/>
            <a:rect r="r" b="b" t="t" l="l"/>
            <a:pathLst>
              <a:path h="5551303" w="10312385">
                <a:moveTo>
                  <a:pt x="0" y="0"/>
                </a:moveTo>
                <a:lnTo>
                  <a:pt x="10312385" y="0"/>
                </a:lnTo>
                <a:lnTo>
                  <a:pt x="10312385" y="5551303"/>
                </a:lnTo>
                <a:lnTo>
                  <a:pt x="0" y="5551303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77515" y="846451"/>
            <a:ext cx="7045247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DEMONSTRAÇÃO DOS RESULTADOS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141493"/>
            <a:ext cx="5398036" cy="54254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2700">
                <a:solidFill>
                  <a:srgbClr val="D9D9D9"/>
                </a:solidFill>
                <a:latin typeface="Poppins"/>
              </a:rPr>
              <a:t>Após a inserção, uma mensagem de sucesso é exibida para informar ao usuário que o número foi adicionado com sucesso. Com as informações de tempo de início e tempo de término da operação, o programa retorna também o tempo de inserção de cada número.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312988" y="5675340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8" y="0"/>
                </a:lnTo>
                <a:lnTo>
                  <a:pt x="9005308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677515" y="846451"/>
            <a:ext cx="7045247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DEMONSTRAÇÃO DOS RESULTADOS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53175" y="3507450"/>
            <a:ext cx="5905145" cy="21678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2700">
                <a:solidFill>
                  <a:srgbClr val="D9D9D9"/>
                </a:solidFill>
                <a:latin typeface="Poppins"/>
              </a:rPr>
              <a:t>Ao clicar no botão "Listar Números", o programa percorre a ABB e lista os números em ordem crescente.</a:t>
            </a:r>
          </a:p>
        </p:txBody>
      </p:sp>
      <p:sp>
        <p:nvSpPr>
          <p:cNvPr name="Freeform 9" id="9"/>
          <p:cNvSpPr/>
          <p:nvPr/>
        </p:nvSpPr>
        <p:spPr>
          <a:xfrm flipH="false" flipV="false" rot="0">
            <a:off x="7722762" y="3274843"/>
            <a:ext cx="9398376" cy="5360011"/>
          </a:xfrm>
          <a:custGeom>
            <a:avLst/>
            <a:gdLst/>
            <a:ahLst/>
            <a:cxnLst/>
            <a:rect r="r" b="b" t="t" l="l"/>
            <a:pathLst>
              <a:path h="5360011" w="9398376">
                <a:moveTo>
                  <a:pt x="0" y="0"/>
                </a:moveTo>
                <a:lnTo>
                  <a:pt x="9398376" y="0"/>
                </a:lnTo>
                <a:lnTo>
                  <a:pt x="9398376" y="5360012"/>
                </a:lnTo>
                <a:lnTo>
                  <a:pt x="0" y="5360012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-52621" t="-53991" r="-78274" b="-100281"/>
            </a:stretch>
          </a:blipFill>
        </p:spPr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071C4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AutoShape 2" id="2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3" id="3"/>
          <p:cNvSpPr/>
          <p:nvPr/>
        </p:nvSpPr>
        <p:spPr>
          <a:xfrm flipH="false" flipV="false" rot="0">
            <a:off x="-2071462" y="7004156"/>
            <a:ext cx="9005307" cy="6565688"/>
          </a:xfrm>
          <a:custGeom>
            <a:avLst/>
            <a:gdLst/>
            <a:ahLst/>
            <a:cxnLst/>
            <a:rect r="r" b="b" t="t" l="l"/>
            <a:pathLst>
              <a:path h="6565688" w="9005307">
                <a:moveTo>
                  <a:pt x="0" y="0"/>
                </a:moveTo>
                <a:lnTo>
                  <a:pt x="9005307" y="0"/>
                </a:lnTo>
                <a:lnTo>
                  <a:pt x="9005307" y="6565688"/>
                </a:lnTo>
                <a:lnTo>
                  <a:pt x="0" y="656568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-5400000">
            <a:off x="-1974906" y="1974906"/>
            <a:ext cx="4238545" cy="288733"/>
            <a:chOff x="0" y="0"/>
            <a:chExt cx="1116325" cy="76045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116324" cy="76045"/>
            </a:xfrm>
            <a:custGeom>
              <a:avLst/>
              <a:gdLst/>
              <a:ahLst/>
              <a:cxnLst/>
              <a:rect r="r" b="b" t="t" l="l"/>
              <a:pathLst>
                <a:path h="76045" w="1116324">
                  <a:moveTo>
                    <a:pt x="0" y="0"/>
                  </a:moveTo>
                  <a:lnTo>
                    <a:pt x="1116324" y="0"/>
                  </a:lnTo>
                  <a:lnTo>
                    <a:pt x="1116324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6" id="6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Freeform 7" id="7"/>
          <p:cNvSpPr/>
          <p:nvPr/>
        </p:nvSpPr>
        <p:spPr>
          <a:xfrm flipH="false" flipV="false" rot="0">
            <a:off x="7722762" y="3032007"/>
            <a:ext cx="8676847" cy="5286667"/>
          </a:xfrm>
          <a:custGeom>
            <a:avLst/>
            <a:gdLst/>
            <a:ahLst/>
            <a:cxnLst/>
            <a:rect r="r" b="b" t="t" l="l"/>
            <a:pathLst>
              <a:path h="5286667" w="8676847">
                <a:moveTo>
                  <a:pt x="0" y="0"/>
                </a:moveTo>
                <a:lnTo>
                  <a:pt x="8676847" y="0"/>
                </a:lnTo>
                <a:lnTo>
                  <a:pt x="8676847" y="5286667"/>
                </a:lnTo>
                <a:lnTo>
                  <a:pt x="0" y="5286667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677515" y="846451"/>
            <a:ext cx="7045247" cy="1752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DEMONSTRAÇÃO DOS RESULTADOS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3141493"/>
            <a:ext cx="5905145" cy="48825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4320"/>
              </a:lnSpc>
            </a:pPr>
            <a:r>
              <a:rPr lang="en-US" sz="2700">
                <a:solidFill>
                  <a:srgbClr val="D9D9D9"/>
                </a:solidFill>
                <a:latin typeface="Poppins"/>
              </a:rPr>
              <a:t>Após o clique em listar números, uma mensagem  é exibida para informar ao usuário os números listados em ordem. Com as informações de tempo de início e tempo de término da operação, o programa retorna também o tempo de listagem em ordem dos números.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2143056"/>
            <a:chOff x="0" y="0"/>
            <a:chExt cx="4816593" cy="564426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564426"/>
            </a:xfrm>
            <a:custGeom>
              <a:avLst/>
              <a:gdLst/>
              <a:ahLst/>
              <a:cxnLst/>
              <a:rect r="r" b="b" t="t" l="l"/>
              <a:pathLst>
                <a:path h="56442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564426"/>
                  </a:lnTo>
                  <a:lnTo>
                    <a:pt x="0" y="564426"/>
                  </a:lnTo>
                  <a:close/>
                </a:path>
              </a:pathLst>
            </a:custGeom>
            <a:solidFill>
              <a:srgbClr val="071C42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76703" y="2747010"/>
            <a:ext cx="13096112" cy="65112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marL="582930" indent="-291465" lvl="1">
              <a:lnSpc>
                <a:spcPts val="432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Poppins"/>
              </a:rPr>
              <a:t>Em conclusão, o código Java apresentado oferece aos usuários uma interação eficaz com uma Árvore Binária de Busca (ABB).</a:t>
            </a:r>
          </a:p>
          <a:p>
            <a:pPr>
              <a:lnSpc>
                <a:spcPts val="4320"/>
              </a:lnSpc>
            </a:pPr>
            <a:r>
              <a:rPr lang="en-US" sz="2700">
                <a:solidFill>
                  <a:srgbClr val="000000"/>
                </a:solidFill>
                <a:latin typeface="Poppins"/>
              </a:rPr>
              <a:t> </a:t>
            </a:r>
          </a:p>
          <a:p>
            <a:pPr marL="582930" indent="-291465" lvl="1">
              <a:lnSpc>
                <a:spcPts val="432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Poppins"/>
              </a:rPr>
              <a:t>Ele permite que os usuários insiram números na ABB e listem esses números em ordem, tornando mais fácil compreender os conceitos relacionados a essa estrutura de dados com recursividade. </a:t>
            </a:r>
          </a:p>
          <a:p>
            <a:pPr>
              <a:lnSpc>
                <a:spcPts val="4320"/>
              </a:lnSpc>
            </a:pPr>
          </a:p>
          <a:p>
            <a:pPr marL="582930" indent="-291465" lvl="1">
              <a:lnSpc>
                <a:spcPts val="432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Poppins"/>
              </a:rPr>
              <a:t>O código incorpora a medição de tempo, fornecendo informações valiosas de desempenho aos usuários. </a:t>
            </a:r>
          </a:p>
          <a:p>
            <a:pPr>
              <a:lnSpc>
                <a:spcPts val="4320"/>
              </a:lnSpc>
            </a:pPr>
          </a:p>
          <a:p>
            <a:pPr marL="582930" indent="-291465" lvl="1">
              <a:lnSpc>
                <a:spcPts val="4320"/>
              </a:lnSpc>
              <a:buFont typeface="Arial"/>
              <a:buChar char="•"/>
            </a:pPr>
            <a:r>
              <a:rPr lang="en-US" sz="2700">
                <a:solidFill>
                  <a:srgbClr val="000000"/>
                </a:solidFill>
                <a:latin typeface="Poppins"/>
              </a:rPr>
              <a:t>A capacidade de adicionar números repetidamente e receber feedback imediato.</a:t>
            </a:r>
          </a:p>
        </p:txBody>
      </p:sp>
      <p:grpSp>
        <p:nvGrpSpPr>
          <p:cNvPr name="Group 6" id="6"/>
          <p:cNvGrpSpPr/>
          <p:nvPr/>
        </p:nvGrpSpPr>
        <p:grpSpPr>
          <a:xfrm rot="0">
            <a:off x="0" y="2143056"/>
            <a:ext cx="6212838" cy="288733"/>
            <a:chOff x="0" y="0"/>
            <a:chExt cx="1636303" cy="76045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36303" cy="76045"/>
            </a:xfrm>
            <a:custGeom>
              <a:avLst/>
              <a:gdLst/>
              <a:ahLst/>
              <a:cxnLst/>
              <a:rect r="r" b="b" t="t" l="l"/>
              <a:pathLst>
                <a:path h="76045" w="1636303">
                  <a:moveTo>
                    <a:pt x="0" y="0"/>
                  </a:moveTo>
                  <a:lnTo>
                    <a:pt x="1636303" y="0"/>
                  </a:lnTo>
                  <a:lnTo>
                    <a:pt x="1636303" y="76045"/>
                  </a:lnTo>
                  <a:lnTo>
                    <a:pt x="0" y="76045"/>
                  </a:lnTo>
                  <a:close/>
                </a:path>
              </a:pathLst>
            </a:custGeom>
            <a:solidFill>
              <a:srgbClr val="3DCAB1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</a:p>
          </p:txBody>
        </p:sp>
      </p:grpSp>
      <p:sp>
        <p:nvSpPr>
          <p:cNvPr name="AutoShape 9" id="9"/>
          <p:cNvSpPr/>
          <p:nvPr/>
        </p:nvSpPr>
        <p:spPr>
          <a:xfrm rot="0">
            <a:off x="1028700" y="601417"/>
            <a:ext cx="16230600" cy="0"/>
          </a:xfrm>
          <a:prstGeom prst="line">
            <a:avLst/>
          </a:prstGeom>
          <a:ln cap="flat" w="19050">
            <a:solidFill>
              <a:srgbClr val="D9D9D9"/>
            </a:solidFill>
            <a:prstDash val="solid"/>
            <a:headEnd type="none" len="sm" w="sm"/>
            <a:tailEnd type="none" len="sm" w="sm"/>
          </a:ln>
        </p:spPr>
      </p:sp>
      <p:sp>
        <p:nvSpPr>
          <p:cNvPr name="Freeform 10" id="10"/>
          <p:cNvSpPr/>
          <p:nvPr/>
        </p:nvSpPr>
        <p:spPr>
          <a:xfrm flipH="false" flipV="false" rot="0">
            <a:off x="8392887" y="3303432"/>
            <a:ext cx="14731477" cy="11195922"/>
          </a:xfrm>
          <a:custGeom>
            <a:avLst/>
            <a:gdLst/>
            <a:ahLst/>
            <a:cxnLst/>
            <a:rect r="r" b="b" t="t" l="l"/>
            <a:pathLst>
              <a:path h="11195922" w="14731477">
                <a:moveTo>
                  <a:pt x="0" y="0"/>
                </a:moveTo>
                <a:lnTo>
                  <a:pt x="14731477" y="0"/>
                </a:lnTo>
                <a:lnTo>
                  <a:pt x="14731477" y="11195923"/>
                </a:lnTo>
                <a:lnTo>
                  <a:pt x="0" y="1119592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8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028700" y="971550"/>
            <a:ext cx="4668112" cy="9048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>
              <a:lnSpc>
                <a:spcPts val="6719"/>
              </a:lnSpc>
            </a:pPr>
            <a:r>
              <a:rPr lang="en-US" sz="5599">
                <a:solidFill>
                  <a:srgbClr val="FFFFFF"/>
                </a:solidFill>
                <a:latin typeface="Poppins Bold"/>
              </a:rPr>
              <a:t>CONCLUSÃO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DAFvg3aZ-z8</dc:identifier>
  <dcterms:modified xsi:type="dcterms:W3CDTF">2011-08-01T06:04:30Z</dcterms:modified>
  <cp:revision>1</cp:revision>
  <dc:title>N3 ED</dc:title>
</cp:coreProperties>
</file>

<file path=docProps/thumbnail.jpeg>
</file>